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7C0"/>
    <a:srgbClr val="EA6837"/>
    <a:srgbClr val="FFC31A"/>
    <a:srgbClr val="89BFB8"/>
    <a:srgbClr val="88BFB8"/>
    <a:srgbClr val="931A69"/>
    <a:srgbClr val="762478"/>
    <a:srgbClr val="891E70"/>
    <a:srgbClr val="FC9313"/>
    <a:srgbClr val="861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1DCBD-81E3-440E-A9CE-8504F9BB317A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EE032-3388-4639-8AE3-6FA4278960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2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EE032-3388-4639-8AE3-6FA42789606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59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07A36CC-4A93-472D-B512-2F13547D05F0}"/>
              </a:ext>
            </a:extLst>
          </p:cNvPr>
          <p:cNvSpPr/>
          <p:nvPr userDrawn="1"/>
        </p:nvSpPr>
        <p:spPr>
          <a:xfrm>
            <a:off x="0" y="19737"/>
            <a:ext cx="7367999" cy="1368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</a:rPr>
              <a:t>Applied Energy Symposium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en-US" altLang="zh-CN" sz="3200" b="1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</a:rPr>
              <a:t>MIT A+B</a:t>
            </a:r>
          </a:p>
          <a:p>
            <a:pPr algn="ctr"/>
            <a:r>
              <a:rPr lang="en-US" altLang="zh-CN" sz="2000" b="1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</a:rPr>
              <a:t>Co-organized with Harvard</a:t>
            </a:r>
            <a:endParaRPr lang="zh-CN" altLang="en-US" sz="2000" b="1" dirty="0">
              <a:ln w="22225">
                <a:solidFill>
                  <a:srgbClr val="EA6837"/>
                </a:solidFill>
                <a:prstDash val="solid"/>
              </a:ln>
              <a:solidFill>
                <a:srgbClr val="EA6837"/>
              </a:solidFill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B94FA9E-06AC-470B-93B5-85C8EB83EC9D}"/>
              </a:ext>
            </a:extLst>
          </p:cNvPr>
          <p:cNvCxnSpPr>
            <a:cxnSpLocks/>
          </p:cNvCxnSpPr>
          <p:nvPr userDrawn="1"/>
        </p:nvCxnSpPr>
        <p:spPr>
          <a:xfrm>
            <a:off x="-6788" y="1408716"/>
            <a:ext cx="7380000" cy="0"/>
          </a:xfrm>
          <a:prstGeom prst="line">
            <a:avLst/>
          </a:prstGeom>
          <a:ln w="28575">
            <a:solidFill>
              <a:srgbClr val="EA68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145EA56B-3F27-4917-B3C3-C7E2A2398BA0}"/>
              </a:ext>
            </a:extLst>
          </p:cNvPr>
          <p:cNvSpPr/>
          <p:nvPr userDrawn="1"/>
        </p:nvSpPr>
        <p:spPr>
          <a:xfrm>
            <a:off x="2478876" y="6018362"/>
            <a:ext cx="97131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/>
              <a:t>August </a:t>
            </a:r>
            <a:r>
              <a:rPr lang="en-US" altLang="zh-CN" dirty="0" smtClean="0"/>
              <a:t>11-13, 2021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zh-CN" dirty="0"/>
              <a:t> MIT, Cambridge, USA </a:t>
            </a:r>
          </a:p>
          <a:p>
            <a:pPr algn="ctr">
              <a:lnSpc>
                <a:spcPct val="125000"/>
              </a:lnSpc>
            </a:pPr>
            <a:r>
              <a:rPr lang="en-US" altLang="zh-CN" dirty="0" smtClean="0"/>
              <a:t>www.applied-energy.org/mitab2021</a:t>
            </a:r>
            <a:endParaRPr lang="zh-CN" altLang="en-US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AFE05ED-041F-4A83-9A2C-939C625FB1F1}"/>
              </a:ext>
            </a:extLst>
          </p:cNvPr>
          <p:cNvCxnSpPr>
            <a:cxnSpLocks/>
          </p:cNvCxnSpPr>
          <p:nvPr userDrawn="1"/>
        </p:nvCxnSpPr>
        <p:spPr>
          <a:xfrm>
            <a:off x="2292000" y="5937081"/>
            <a:ext cx="9900000" cy="0"/>
          </a:xfrm>
          <a:prstGeom prst="line">
            <a:avLst/>
          </a:prstGeom>
          <a:ln w="28575">
            <a:solidFill>
              <a:srgbClr val="88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378C7979-ECD6-4040-9BC8-F06C05E52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22000"/>
            <a:ext cx="2302054" cy="9360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243E420-D6E4-4EE2-AF54-6D6842B087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367999" y="0"/>
            <a:ext cx="4824000" cy="142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1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52AA83-4B85-49B0-A559-BB929F15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2D21FA-D92F-4445-BADD-09D0D30A1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7B1813-9EAB-4678-A032-3A172FB5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15BA92-AD65-429D-9B31-3FCE0F9A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E82BA0-E73F-4CDC-9001-03E3689B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98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FCD6A8-F4CE-4352-9BD5-9A1ADF3C1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DFF4B6-2D67-4BC1-A5BA-DFE820915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74F72E-924A-44DE-83DD-E075510F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27A496-33F9-450A-80EF-974136D0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5E2DE0-3092-44E5-82E9-F5C3772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44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939A2F8-5A46-4275-B2EF-D6FDF2B2794F}"/>
              </a:ext>
            </a:extLst>
          </p:cNvPr>
          <p:cNvSpPr/>
          <p:nvPr userDrawn="1"/>
        </p:nvSpPr>
        <p:spPr>
          <a:xfrm>
            <a:off x="12700" y="5796586"/>
            <a:ext cx="2971800" cy="92102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altLang="zh-CN" sz="1600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</a:rPr>
              <a:t>Applied Energy Symposium</a:t>
            </a:r>
          </a:p>
          <a:p>
            <a:pPr algn="ctr">
              <a:lnSpc>
                <a:spcPct val="114000"/>
              </a:lnSpc>
            </a:pPr>
            <a:r>
              <a:rPr lang="en-US" altLang="zh-CN" sz="1800" b="1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</a:rPr>
              <a:t>MIT A+B</a:t>
            </a:r>
          </a:p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dirty="0">
                <a:ln w="22225">
                  <a:solidFill>
                    <a:srgbClr val="EA6837"/>
                  </a:solidFill>
                  <a:prstDash val="solid"/>
                </a:ln>
                <a:solidFill>
                  <a:srgbClr val="EA6837"/>
                </a:solidFill>
                <a:effectLst/>
              </a:rPr>
              <a:t>Co-organized with Harvard</a:t>
            </a: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CA84BD-7D78-47CA-BA8E-2D6D6230EDF6}"/>
              </a:ext>
            </a:extLst>
          </p:cNvPr>
          <p:cNvCxnSpPr>
            <a:cxnSpLocks/>
          </p:cNvCxnSpPr>
          <p:nvPr userDrawn="1"/>
        </p:nvCxnSpPr>
        <p:spPr>
          <a:xfrm>
            <a:off x="-4518" y="6794178"/>
            <a:ext cx="12204000" cy="0"/>
          </a:xfrm>
          <a:prstGeom prst="line">
            <a:avLst/>
          </a:prstGeom>
          <a:ln w="127000">
            <a:solidFill>
              <a:srgbClr val="89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04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CBE1C-FC45-482B-A87C-99BD50FF4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F62902-2B15-49FF-A98D-EAE67DA19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377213-0E00-4531-9001-212E57C7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5848CC-FF64-484A-85BF-6C7FFF79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201054-1323-4364-8F15-B2CB0D2C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06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106E61-BDE5-4F00-B772-BEAB5EAD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E5F14C-8238-4B0F-A4DF-21A885228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C93E36-9334-47DE-99AA-C4FBFA98E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C29386-AAC0-4F85-9C73-F92BED3D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7BA0AD-774D-4727-8CCD-01ECE62D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5A9CAC-2380-4212-94F3-245F343E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02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5C24E1-7BBB-4C59-A3C8-A5CE9554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F29F89-87C7-4AB0-A55C-F92C50E26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40EE1D-432D-4EA5-AF78-2DA4BB8AC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D127AA-6D59-4836-B615-C8310BE38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E0D98A-4C37-4976-8D47-436A837B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90B04D-3A83-45A4-B5C0-272C009B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1E6EDE-B611-4F90-888D-6DF3ABCF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E0A85F-9C86-4E20-80CB-517369C6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70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AB0210-BFE0-4194-B46A-7AB8CEC8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DEC3729-17EA-46DF-8CAD-5A75CB3A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9B60E9-8232-48B8-9F3A-7BCBB340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98935A-E8A4-486F-80B6-8E7BA425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28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353232-705A-4E1C-972E-292D3BEC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449A0AA-F771-49B0-B54A-3306E80B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A2B2AE-DAF3-468D-8A85-73545CB8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35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7CA7C-EB0E-4CE0-B96C-5F0FFD16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62BC6C-39E7-4A90-A2E4-DC00BA7FC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3A9323-1237-413C-9A05-10C9AED2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8715D5-1E1F-4151-980D-0AAAB4C8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0CE24F-5EDD-4BC2-AB71-39F5FFC2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0CAF3E-1D09-4ABB-9C19-C58D8466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95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2A7CF6-4F39-459F-907D-7506566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A8473A3-3451-480E-866A-38762635D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210D3D-106F-4EB8-9D04-6770553DA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57A52C-9127-4EE3-B43B-283709CA7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DD47DA-94C8-4405-BC71-1EEBA302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8ADE83-C390-4DD0-8202-074BD308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1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B985BA-69B2-4123-80D8-951EACA0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9B7296-1B51-4D9B-8491-669AADD3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01C932-52E5-4296-A8B0-2A6512B75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F7CA-1692-4450-AF30-008D6DD19467}" type="datetimeFigureOut">
              <a:rPr lang="zh-CN" altLang="en-US" smtClean="0"/>
              <a:t>2021/3/9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D9CD42-48F7-42A4-B5DB-C5C95BE39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DDBD63-47B8-4817-9D73-48ACC5054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4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7508456-168D-4622-A32C-5932F08AF790}"/>
              </a:ext>
            </a:extLst>
          </p:cNvPr>
          <p:cNvSpPr txBox="1">
            <a:spLocks/>
          </p:cNvSpPr>
          <p:nvPr/>
        </p:nvSpPr>
        <p:spPr bwMode="auto">
          <a:xfrm>
            <a:off x="1866900" y="2392018"/>
            <a:ext cx="80772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00"/>
                </a:solidFill>
              </a:rPr>
              <a:t>Paper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1953F7B-26E0-477F-B349-C9A31E614110}"/>
              </a:ext>
            </a:extLst>
          </p:cNvPr>
          <p:cNvSpPr txBox="1">
            <a:spLocks/>
          </p:cNvSpPr>
          <p:nvPr/>
        </p:nvSpPr>
        <p:spPr bwMode="auto">
          <a:xfrm>
            <a:off x="1866900" y="3839818"/>
            <a:ext cx="84582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Author, Company and/or Logo Information</a:t>
            </a:r>
          </a:p>
        </p:txBody>
      </p:sp>
    </p:spTree>
    <p:extLst>
      <p:ext uri="{BB962C8B-B14F-4D97-AF65-F5344CB8AC3E}">
        <p14:creationId xmlns:p14="http://schemas.microsoft.com/office/powerpoint/2010/main" val="42516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18A41DFD-6845-4F2E-8D1D-5EE5424D6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900" y="209550"/>
            <a:ext cx="114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400" b="1" dirty="0">
                <a:solidFill>
                  <a:srgbClr val="000000"/>
                </a:solidFill>
                <a:latin typeface="Calibri" charset="0"/>
              </a:rPr>
              <a:t>Slide </a:t>
            </a:r>
            <a:fld id="{6FD6E402-ACD7-E048-B3DB-BD8E1373FAF2}" type="slidenum">
              <a:rPr lang="en-US" sz="1400" b="1">
                <a:solidFill>
                  <a:srgbClr val="000000"/>
                </a:solidFill>
                <a:latin typeface="Calibri" charset="0"/>
              </a:rPr>
              <a:pPr algn="r" eaLnBrk="1" hangingPunct="1"/>
              <a:t>2</a:t>
            </a:fld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Title 8">
            <a:extLst>
              <a:ext uri="{FF2B5EF4-FFF2-40B4-BE49-F238E27FC236}">
                <a16:creationId xmlns:a16="http://schemas.microsoft.com/office/drawing/2014/main" id="{D19DD985-3CF3-42D6-B3EF-23B4A18D3BAF}"/>
              </a:ext>
            </a:extLst>
          </p:cNvPr>
          <p:cNvSpPr txBox="1">
            <a:spLocks/>
          </p:cNvSpPr>
          <p:nvPr/>
        </p:nvSpPr>
        <p:spPr bwMode="auto">
          <a:xfrm>
            <a:off x="1231900" y="89535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SLIDE TITLE HERE</a:t>
            </a:r>
          </a:p>
        </p:txBody>
      </p:sp>
      <p:sp>
        <p:nvSpPr>
          <p:cNvPr id="4" name="Title 8">
            <a:extLst>
              <a:ext uri="{FF2B5EF4-FFF2-40B4-BE49-F238E27FC236}">
                <a16:creationId xmlns:a16="http://schemas.microsoft.com/office/drawing/2014/main" id="{3788373C-73A7-4D51-AD7E-20DBB03010C3}"/>
              </a:ext>
            </a:extLst>
          </p:cNvPr>
          <p:cNvSpPr txBox="1">
            <a:spLocks/>
          </p:cNvSpPr>
          <p:nvPr/>
        </p:nvSpPr>
        <p:spPr bwMode="auto">
          <a:xfrm>
            <a:off x="1231900" y="1466850"/>
            <a:ext cx="8382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cs typeface="Arial" charset="0"/>
              </a:rPr>
              <a:t>One-Column Format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D3249C-B6BD-40D1-B32F-CD7009DC931E}"/>
              </a:ext>
            </a:extLst>
          </p:cNvPr>
          <p:cNvSpPr txBox="1">
            <a:spLocks/>
          </p:cNvSpPr>
          <p:nvPr/>
        </p:nvSpPr>
        <p:spPr bwMode="auto">
          <a:xfrm>
            <a:off x="4978400" y="6280150"/>
            <a:ext cx="647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Paper Title •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5012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>
            <a:extLst>
              <a:ext uri="{FF2B5EF4-FFF2-40B4-BE49-F238E27FC236}">
                <a16:creationId xmlns:a16="http://schemas.microsoft.com/office/drawing/2014/main" id="{9FFD2FC6-1A13-4E51-AA66-7450BFB69840}"/>
              </a:ext>
            </a:extLst>
          </p:cNvPr>
          <p:cNvSpPr txBox="1">
            <a:spLocks/>
          </p:cNvSpPr>
          <p:nvPr/>
        </p:nvSpPr>
        <p:spPr>
          <a:xfrm>
            <a:off x="1231900" y="1460500"/>
            <a:ext cx="8229600" cy="2838450"/>
          </a:xfrm>
          <a:prstGeom prst="rect">
            <a:avLst/>
          </a:prstGeom>
        </p:spPr>
        <p:txBody>
          <a:bodyPr numCol="2"/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7EBA3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0000"/>
                </a:solidFill>
                <a:latin typeface="Arial"/>
                <a:cs typeface="Arial"/>
              </a:rPr>
              <a:t>Two-Column Format</a:t>
            </a: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0000"/>
                </a:solidFill>
                <a:latin typeface="Arial"/>
                <a:cs typeface="Arial"/>
              </a:rPr>
              <a:t>Two-Column Format</a:t>
            </a: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4D40A9B-626D-4A98-97EE-BE9D76C34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900" y="209550"/>
            <a:ext cx="114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400" b="1" dirty="0">
                <a:solidFill>
                  <a:srgbClr val="000000"/>
                </a:solidFill>
                <a:latin typeface="Calibri" charset="0"/>
              </a:rPr>
              <a:t>Slide </a:t>
            </a:r>
            <a:fld id="{6FD6E402-ACD7-E048-B3DB-BD8E1373FAF2}" type="slidenum">
              <a:rPr lang="en-US" sz="1400" b="1">
                <a:solidFill>
                  <a:srgbClr val="000000"/>
                </a:solidFill>
                <a:latin typeface="Calibri" charset="0"/>
              </a:rPr>
              <a:pPr algn="r" eaLnBrk="1" hangingPunct="1"/>
              <a:t>3</a:t>
            </a:fld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983552D7-BFC7-439E-A899-46133A817CA9}"/>
              </a:ext>
            </a:extLst>
          </p:cNvPr>
          <p:cNvSpPr txBox="1">
            <a:spLocks/>
          </p:cNvSpPr>
          <p:nvPr/>
        </p:nvSpPr>
        <p:spPr bwMode="auto">
          <a:xfrm>
            <a:off x="1231900" y="89535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SLIDE TITLE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D87A803-61EA-4A3B-B222-2C0504FF5297}"/>
              </a:ext>
            </a:extLst>
          </p:cNvPr>
          <p:cNvSpPr txBox="1">
            <a:spLocks/>
          </p:cNvSpPr>
          <p:nvPr/>
        </p:nvSpPr>
        <p:spPr bwMode="auto">
          <a:xfrm>
            <a:off x="4978400" y="6280150"/>
            <a:ext cx="647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Paper Title •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561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CFAC4E-457A-4459-8101-B380D76B4960}"/>
              </a:ext>
            </a:extLst>
          </p:cNvPr>
          <p:cNvSpPr txBox="1">
            <a:spLocks/>
          </p:cNvSpPr>
          <p:nvPr/>
        </p:nvSpPr>
        <p:spPr bwMode="auto">
          <a:xfrm>
            <a:off x="914400" y="2392019"/>
            <a:ext cx="10591800" cy="6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 dirty="0">
                <a:solidFill>
                  <a:srgbClr val="000000"/>
                </a:solidFill>
              </a:rPr>
              <a:t>Acknowledgements / Thank You / Questions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E4F1FF-A9F1-49A1-86DB-CA71EE9461D0}"/>
              </a:ext>
            </a:extLst>
          </p:cNvPr>
          <p:cNvSpPr txBox="1">
            <a:spLocks/>
          </p:cNvSpPr>
          <p:nvPr/>
        </p:nvSpPr>
        <p:spPr bwMode="auto">
          <a:xfrm>
            <a:off x="914400" y="3213100"/>
            <a:ext cx="10363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</a:rPr>
              <a:t>One-Column Format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4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96</TotalTime>
  <Words>43</Words>
  <Application>Microsoft Office PowerPoint</Application>
  <PresentationFormat>宽屏</PresentationFormat>
  <Paragraphs>22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MS PGothic</vt:lpstr>
      <vt:lpstr>等线</vt:lpstr>
      <vt:lpstr>等线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aa</dc:creator>
  <cp:lastModifiedBy>MK Jiang</cp:lastModifiedBy>
  <cp:revision>31</cp:revision>
  <dcterms:created xsi:type="dcterms:W3CDTF">2018-12-21T01:42:54Z</dcterms:created>
  <dcterms:modified xsi:type="dcterms:W3CDTF">2021-03-09T08:29:52Z</dcterms:modified>
</cp:coreProperties>
</file>